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3" r:id="rId3"/>
    <p:sldId id="264" r:id="rId4"/>
    <p:sldId id="265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654013162144462E-2"/>
          <c:y val="0.18257635671393177"/>
          <c:w val="0.93371370633315576"/>
          <c:h val="0.62744257499195144"/>
        </c:manualLayout>
      </c:layout>
      <c:scatterChart>
        <c:scatterStyle val="lineMarker"/>
        <c:varyColors val="0"/>
        <c:ser>
          <c:idx val="0"/>
          <c:order val="0"/>
          <c:tx>
            <c:strRef>
              <c:f>[Книга1]Лист1!$C$1:$C$2</c:f>
              <c:strCache>
                <c:ptCount val="2"/>
                <c:pt idx="0">
                  <c:v>Лактат</c:v>
                </c:pt>
                <c:pt idx="1">
                  <c:v>До кетодиеты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round/>
              </a:ln>
              <a:effectLst/>
            </c:spPr>
          </c:marker>
          <c:dPt>
            <c:idx val="0"/>
            <c:marker>
              <c:symbol val="circle"/>
              <c:size val="4"/>
              <c:spPr>
                <a:solidFill>
                  <a:schemeClr val="accent1"/>
                </a:solidFill>
                <a:ln w="57150" cap="flat" cmpd="sng" algn="ctr">
                  <a:solidFill>
                    <a:schemeClr val="accent1"/>
                  </a:solidFill>
                  <a:round/>
                </a:ln>
                <a:effectLst/>
              </c:spPr>
            </c:marker>
            <c:bubble3D val="0"/>
            <c:spPr>
              <a:ln w="571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BA3-4FA0-9525-CEAE0C52A885}"/>
              </c:ext>
            </c:extLst>
          </c:dPt>
          <c:xVal>
            <c:strRef>
              <c:f>[Книга1]Лист1!$B$3:$B$8</c:f>
              <c:strCache>
                <c:ptCount val="6"/>
                <c:pt idx="0">
                  <c:v>Пациент 1</c:v>
                </c:pt>
                <c:pt idx="1">
                  <c:v>Пациент 2</c:v>
                </c:pt>
                <c:pt idx="2">
                  <c:v>Пациент 3</c:v>
                </c:pt>
                <c:pt idx="3">
                  <c:v>Пациент 4</c:v>
                </c:pt>
                <c:pt idx="4">
                  <c:v>Пациент 6</c:v>
                </c:pt>
                <c:pt idx="5">
                  <c:v>Пациент 7</c:v>
                </c:pt>
              </c:strCache>
            </c:strRef>
          </c:xVal>
          <c:yVal>
            <c:numRef>
              <c:f>[Книга1]Лист1!$C$3:$C$8</c:f>
              <c:numCache>
                <c:formatCode>General</c:formatCode>
                <c:ptCount val="6"/>
                <c:pt idx="0">
                  <c:v>6.1</c:v>
                </c:pt>
                <c:pt idx="1">
                  <c:v>4.7</c:v>
                </c:pt>
                <c:pt idx="2">
                  <c:v>8.9</c:v>
                </c:pt>
                <c:pt idx="3">
                  <c:v>18</c:v>
                </c:pt>
                <c:pt idx="4">
                  <c:v>15</c:v>
                </c:pt>
                <c:pt idx="5">
                  <c:v>6.9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BA3-4FA0-9525-CEAE0C52A885}"/>
            </c:ext>
          </c:extLst>
        </c:ser>
        <c:ser>
          <c:idx val="1"/>
          <c:order val="1"/>
          <c:tx>
            <c:strRef>
              <c:f>[Книга1]Лист1!$D$1:$D$2</c:f>
              <c:strCache>
                <c:ptCount val="2"/>
                <c:pt idx="0">
                  <c:v>Лактат</c:v>
                </c:pt>
                <c:pt idx="1">
                  <c:v>На фоне кетодиеты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circle"/>
            <c:size val="4"/>
            <c:spPr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round/>
              </a:ln>
              <a:effectLst/>
            </c:spPr>
          </c:marker>
          <c:xVal>
            <c:strRef>
              <c:f>[Книга1]Лист1!$B$3:$B$8</c:f>
              <c:strCache>
                <c:ptCount val="6"/>
                <c:pt idx="0">
                  <c:v>Пациент 1</c:v>
                </c:pt>
                <c:pt idx="1">
                  <c:v>Пациент 2</c:v>
                </c:pt>
                <c:pt idx="2">
                  <c:v>Пациент 3</c:v>
                </c:pt>
                <c:pt idx="3">
                  <c:v>Пациент 4</c:v>
                </c:pt>
                <c:pt idx="4">
                  <c:v>Пациент 6</c:v>
                </c:pt>
                <c:pt idx="5">
                  <c:v>Пациент 7</c:v>
                </c:pt>
              </c:strCache>
            </c:strRef>
          </c:xVal>
          <c:yVal>
            <c:numRef>
              <c:f>[Книга1]Лист1!$D$3:$D$8</c:f>
              <c:numCache>
                <c:formatCode>General</c:formatCode>
                <c:ptCount val="6"/>
                <c:pt idx="0">
                  <c:v>1.8</c:v>
                </c:pt>
                <c:pt idx="1">
                  <c:v>1.6</c:v>
                </c:pt>
                <c:pt idx="2">
                  <c:v>1</c:v>
                </c:pt>
                <c:pt idx="3">
                  <c:v>1.4</c:v>
                </c:pt>
                <c:pt idx="4">
                  <c:v>3</c:v>
                </c:pt>
                <c:pt idx="5">
                  <c:v>1.4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BA3-4FA0-9525-CEAE0C52A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4124832"/>
        <c:axId val="454120240"/>
      </c:scatterChart>
      <c:valAx>
        <c:axId val="454124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4120240"/>
        <c:crosses val="autoZero"/>
        <c:crossBetween val="midCat"/>
      </c:valAx>
      <c:valAx>
        <c:axId val="454120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41248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12700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4">
  <cs:axisTitle>
    <cs:lnRef idx="0"/>
    <cs:fillRef idx="0"/>
    <cs:effectRef idx="0"/>
    <cs:fontRef idx="minor">
      <a:schemeClr val="dk1">
        <a:lumMod val="50000"/>
        <a:lumOff val="50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100000">
            <a:schemeClr val="lt1">
              <a:lumMod val="95000"/>
            </a:schemeClr>
          </a:gs>
          <a:gs pos="43000">
            <a:schemeClr val="lt1"/>
          </a:gs>
        </a:gsLst>
        <a:path path="circle">
          <a:fillToRect l="50000" t="50000" r="50000" b="50000"/>
        </a:path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>
        <a:solidFill>
          <a:schemeClr val="phClr">
            <a:alpha val="20000"/>
          </a:schemeClr>
        </a:solidFill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50000"/>
        <a:lumOff val="50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600" b="0" kern="1200" spc="70" baseline="0"/>
  </cs:title>
  <cs:trendline>
    <cs:lnRef idx="0">
      <cs:styleClr val="0"/>
    </cs:lnRef>
    <cs:fillRef idx="0"/>
    <cs:effectRef idx="0"/>
    <cs:fontRef idx="minor">
      <a:schemeClr val="tx1"/>
    </cs:fontRef>
    <cs:spPr>
      <a:ln w="63500" cap="rnd" cmpd="sng" algn="ctr">
        <a:solidFill>
          <a:schemeClr val="phClr"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dk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0.15096</cdr:x>
      <cdr:y>0.44526</cdr:y>
    </cdr:from>
    <cdr:to>
      <cdr:x>0.20737</cdr:x>
      <cdr:y>0.56517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71106" y="1017903"/>
          <a:ext cx="474959" cy="274146"/>
        </a:xfrm>
        <a:prstGeom xmlns:a="http://schemas.openxmlformats.org/drawingml/2006/main" prst="rect">
          <a:avLst/>
        </a:prstGeom>
        <a:ln xmlns:a="http://schemas.openxmlformats.org/drawingml/2006/main" w="6350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>
              <a:latin typeface="Times New Roman" panose="02020603050405020304" pitchFamily="18" charset="0"/>
              <a:cs typeface="Times New Roman" panose="02020603050405020304" pitchFamily="18" charset="0"/>
            </a:rPr>
            <a:t>6,1</a:t>
          </a:r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0C34F-61D1-46B5-9B51-5F9EE8BE9B1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4F84D-6E41-4494-958A-80AE0B700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74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201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40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98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73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34289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57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19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97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97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15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42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7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16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35CFA-37D4-4870-B307-FDA3A8078B5C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B841C-3C70-43A5-9A97-B73DE43EC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77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34200" y="1903833"/>
            <a:ext cx="11309200" cy="1203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ru-RU" sz="3600" b="1" smtClean="0">
                <a:latin typeface="Times New Roman"/>
                <a:ea typeface="Times New Roman"/>
                <a:cs typeface="Times New Roman"/>
                <a:sym typeface="Times New Roman"/>
              </a:rPr>
              <a:t>Эффективность кетогенной диеты у детей с дефицитом пируватдегидрогеназного комплекса</a:t>
            </a:r>
            <a:endParaRPr sz="1467" dirty="0"/>
          </a:p>
        </p:txBody>
      </p:sp>
      <p:sp>
        <p:nvSpPr>
          <p:cNvPr id="55" name="Google Shape;55;p13"/>
          <p:cNvSpPr txBox="1"/>
          <p:nvPr/>
        </p:nvSpPr>
        <p:spPr>
          <a:xfrm>
            <a:off x="984070" y="5130306"/>
            <a:ext cx="10479230" cy="800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ru-RU" smtClean="0">
                <a:latin typeface="Times New Roman"/>
                <a:ea typeface="Times New Roman"/>
                <a:cs typeface="Times New Roman"/>
                <a:sym typeface="Times New Roman"/>
              </a:rPr>
              <a:t>XI Съезд Российского общества медицинских генетиков с международным участием</a:t>
            </a:r>
          </a:p>
          <a:p>
            <a:pPr algn="ctr"/>
            <a:r>
              <a:rPr lang="ru" smtClean="0">
                <a:latin typeface="Times New Roman"/>
                <a:ea typeface="Times New Roman"/>
                <a:cs typeface="Times New Roman"/>
                <a:sym typeface="Times New Roman"/>
              </a:rPr>
              <a:t>г</a:t>
            </a: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ru" smtClean="0"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 </a:t>
            </a:r>
            <a:endParaRPr lang="ru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030900" y="4054700"/>
            <a:ext cx="74324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endParaRPr sz="2400"/>
          </a:p>
        </p:txBody>
      </p:sp>
      <p:sp>
        <p:nvSpPr>
          <p:cNvPr id="57" name="Google Shape;57;p13"/>
          <p:cNvSpPr txBox="1"/>
          <p:nvPr/>
        </p:nvSpPr>
        <p:spPr>
          <a:xfrm>
            <a:off x="1160272" y="3778887"/>
            <a:ext cx="10038400" cy="963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ru" sz="1733" b="1" smtClean="0">
                <a:latin typeface="Times New Roman"/>
                <a:ea typeface="Times New Roman"/>
                <a:cs typeface="Times New Roman"/>
                <a:sym typeface="Times New Roman"/>
              </a:rPr>
              <a:t>Артамонова И.Н</a:t>
            </a:r>
            <a:r>
              <a:rPr lang="ru" sz="1733" smtClean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ru-RU" sz="1733" smtClean="0">
                <a:latin typeface="Times New Roman"/>
                <a:ea typeface="Times New Roman"/>
                <a:cs typeface="Times New Roman"/>
                <a:sym typeface="Times New Roman"/>
              </a:rPr>
              <a:t> ., Мамаева Е.А., Колбина Н.Ю., Первунина Т.М.</a:t>
            </a:r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7472" y="108023"/>
            <a:ext cx="1625600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2539067" y="108034"/>
            <a:ext cx="8250000" cy="1222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ru" sz="1600" b="1" dirty="0">
                <a:latin typeface="Times New Roman"/>
                <a:ea typeface="Times New Roman"/>
                <a:cs typeface="Times New Roman"/>
                <a:sym typeface="Times New Roman"/>
              </a:rPr>
              <a:t>ФГБУ "Национальный медицинский исследовательский центр им. В.А. Алмазова" Минздрава России</a:t>
            </a:r>
            <a:endParaRPr sz="1733" b="1" baseline="30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45874" y="4427328"/>
            <a:ext cx="444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artamonova_in@almazovcentre.ru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53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729" y="6297949"/>
            <a:ext cx="7998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финансирования: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данной работы не проводилось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29" y="252549"/>
            <a:ext cx="66173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Митохондриальные заболевания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клинически и генетически гетерогенная группа заболеваний, которые характеризуются прогрессирующим течением и высокой вероятностью летального исхода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частота митохондарильных заболевания 1:5000 новорожденных.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Лишь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для немногих из этих расстройств разработаны патогенетические методы терапии.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5831" y="3238449"/>
            <a:ext cx="4788313" cy="289630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3769" y="2521955"/>
            <a:ext cx="7546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пируватдегидрогеназного комплекса (ДПДГ) приводит к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энергообмена,↑ лактата, возможны раличные фенотипы.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патогенетической терапии при ДПДГ применяется кетодиета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5831" y="243909"/>
            <a:ext cx="4636434" cy="27397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34729" y="3608483"/>
            <a:ext cx="6067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кетодиеты у детей с ДПДГ с различными клиническими фенотипами.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4729" y="4438419"/>
            <a:ext cx="6067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Методы: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пациентов с ДПДГ, 6 из них получают кетодиету, 1 умер до подтверждения диагноза и начала терапии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69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Стрелка вправо 37"/>
          <p:cNvSpPr/>
          <p:nvPr/>
        </p:nvSpPr>
        <p:spPr>
          <a:xfrm rot="5400000">
            <a:off x="10426730" y="2762900"/>
            <a:ext cx="1259771" cy="285761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3877254">
            <a:off x="7984437" y="3752060"/>
            <a:ext cx="2054074" cy="285761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rot="5243383">
            <a:off x="7565178" y="3271873"/>
            <a:ext cx="1259771" cy="285761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6834905">
            <a:off x="6333461" y="3336806"/>
            <a:ext cx="1259771" cy="285761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 rot="3146278">
            <a:off x="9347530" y="1157006"/>
            <a:ext cx="930596" cy="285761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 rot="7334089">
            <a:off x="7731452" y="1147662"/>
            <a:ext cx="930596" cy="285761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 rot="1549416">
            <a:off x="2150547" y="1273287"/>
            <a:ext cx="2204014" cy="285761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31" name="Стрелка вправо 30"/>
          <p:cNvSpPr/>
          <p:nvPr/>
        </p:nvSpPr>
        <p:spPr>
          <a:xfrm rot="3831261">
            <a:off x="1705937" y="1612754"/>
            <a:ext cx="1890944" cy="285761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rot="7818623">
            <a:off x="489212" y="1572198"/>
            <a:ext cx="2302718" cy="285761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 rot="888855">
            <a:off x="6709075" y="208296"/>
            <a:ext cx="795732" cy="285761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rot="9490725">
            <a:off x="4743440" y="276407"/>
            <a:ext cx="795732" cy="285761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463526" y="106155"/>
            <a:ext cx="131989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пациентов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9711" y="616687"/>
            <a:ext cx="4938312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4-6 с неонатальным дебютом, мальчики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3699" y="1187340"/>
            <a:ext cx="3257558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всех при РНС ↑ соотношение С3/С2 – подозрение на метилмалоновую ацидурию, глюкоза в/в 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мг/кг/мин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2294" y="1614389"/>
            <a:ext cx="1964335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5 – летальный исход на 7 день жизни, лактат 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ммоль/л 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104" y="2603470"/>
            <a:ext cx="1964335" cy="13849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4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Лейкодистрофия, ретроцеребеллярная киста, киста прозрачной перегородки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9388" y="2615929"/>
            <a:ext cx="3945811" cy="13849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6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Зоны дисмиелинизации в задне-теменных отделах с 2-х сторон. Комбинированная гидроцефалия. Расширение прозрачной перегородки. Киста промежуточного паруса. Кистозная трансформация шишковидной железы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72465" y="2170742"/>
            <a:ext cx="65994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МРТ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12787" y="1233506"/>
            <a:ext cx="65369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ДЦП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51038" y="1187340"/>
            <a:ext cx="126765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Эпилепсия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23208" y="493576"/>
            <a:ext cx="445498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1 и 2 – дебют в 3 месяца, девочки</a:t>
            </a:r>
          </a:p>
          <a:p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3 и 7 – дебют в 1 месяц</a:t>
            </a:r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девочки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80672" y="1660555"/>
            <a:ext cx="2917924" cy="138499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1 -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атонически-астатическая форма, синдром Ли</a:t>
            </a:r>
          </a:p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2 -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спастический гемипарез </a:t>
            </a:r>
          </a:p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7 -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атонически-астатическая форма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693987" y="1660555"/>
            <a:ext cx="2184504" cy="9541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3 – рефрактерная эпилепсия, грубая задержка развития, корковая слепота</a:t>
            </a:r>
            <a:endParaRPr lang="ru-RU" sz="1400" b="0" i="0" u="none" strike="noStrike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70397" y="3142078"/>
            <a:ext cx="65994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МРТ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41307" y="4086956"/>
            <a:ext cx="1964335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fontAlgn="b"/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1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Поражение базальных ганглиев</a:t>
            </a:r>
            <a:endParaRPr lang="ru-RU" sz="1400" b="0" i="0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40764" y="4064230"/>
            <a:ext cx="2159607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2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Моновентрикуломегалия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134978" y="3479454"/>
            <a:ext cx="1926394" cy="11695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3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Агенезия мозолистого тела, вентрикуломегалия, перивентрикулярные кисты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88443" y="4794807"/>
            <a:ext cx="2159607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fontAlgn="b"/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7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Гипоплазия мозолистого тела</a:t>
            </a:r>
            <a:endParaRPr lang="ru-RU" sz="1400" b="0" i="0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3019" y="4661349"/>
            <a:ext cx="1480910" cy="2071379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52133" y="6248173"/>
            <a:ext cx="489232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Мутации</a:t>
            </a:r>
          </a:p>
          <a:p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4 </a:t>
            </a:r>
            <a:r>
              <a:rPr lang="en-US" sz="1400" b="0" i="1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PDHA1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с.868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C&gt;A  </a:t>
            </a:r>
            <a:r>
              <a:rPr lang="ru-RU" sz="1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6</a:t>
            </a:r>
            <a:r>
              <a:rPr lang="en-US" sz="1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i="1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PDHA1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с.1132С&gt;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33727" y="5525384"/>
            <a:ext cx="260125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Мутации</a:t>
            </a:r>
          </a:p>
          <a:p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i="1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PDHA1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c.380G&gt;A</a:t>
            </a:r>
          </a:p>
          <a:p>
            <a:r>
              <a:rPr lang="ru-RU" sz="1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</a:t>
            </a:r>
            <a:r>
              <a:rPr lang="en-US" sz="1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400" b="0" i="1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PDHA1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с.934_940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</a:p>
          <a:p>
            <a:pPr fontAlgn="b"/>
            <a:r>
              <a:rPr lang="ru-RU" sz="1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</a:t>
            </a:r>
            <a:r>
              <a:rPr lang="en-US" sz="1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1400" b="0" i="1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PDHA1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с.788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G&gt;C</a:t>
            </a:r>
          </a:p>
          <a:p>
            <a:r>
              <a:rPr lang="ru-RU" sz="1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</a:t>
            </a:r>
            <a:r>
              <a:rPr lang="en-US" sz="1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1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i="1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PDHA1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900-2A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8796" y="4753592"/>
            <a:ext cx="1720445" cy="1947567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133" y="4000924"/>
            <a:ext cx="1702576" cy="220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55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72794" y="102573"/>
            <a:ext cx="32744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Кетоны крови 3-6 ммоль/л</a:t>
            </a:r>
          </a:p>
          <a:p>
            <a:endParaRPr lang="ru-RU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Кето-соотношение</a:t>
            </a:r>
          </a:p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1 2,5:1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2 3:1</a:t>
            </a:r>
          </a:p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3 3,5:1</a:t>
            </a:r>
          </a:p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4 3:1</a:t>
            </a:r>
          </a:p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6 2,7:1</a:t>
            </a:r>
          </a:p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7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2,5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6481" y="2986647"/>
            <a:ext cx="177357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4 -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6008" y="2536502"/>
            <a:ext cx="9056792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до начала кетодиеты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71556" y="2992096"/>
            <a:ext cx="177357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6 -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6631" y="2986646"/>
            <a:ext cx="1860660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1 -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держит голову, переворачивается, присаживается с поддержкой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04857" y="2986646"/>
            <a:ext cx="1773575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2 -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держит голову, садится, стоит у опоры, неустойчиво ходит с поддержкой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87139" y="2986646"/>
            <a:ext cx="1773575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3 -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кратковременно удерживает голову, переворачивается со спины на живот и обратно, на свет не реагирует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95998" y="2986646"/>
            <a:ext cx="1773575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7 -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голову не держит, не переворачивается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15352" y="5084273"/>
            <a:ext cx="9056792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после начала кетодиеты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6480" y="3525254"/>
            <a:ext cx="1773575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Кетодиета с 7 дня жизни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71556" y="3471632"/>
            <a:ext cx="1773575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Кетодиета с 4 месяцев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70173" y="4475774"/>
            <a:ext cx="1773575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Кетодиета с 21 месяца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96271" y="4480731"/>
            <a:ext cx="1773575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Кетодиета с 25 месяцев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91705" y="3829164"/>
            <a:ext cx="1773575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Кетодиета с 19 месяцев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87139" y="4873805"/>
            <a:ext cx="1773575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Кетодиета с 35 месяцев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4978" y="5544983"/>
            <a:ext cx="1955077" cy="11695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месяца – эпилепсия</a:t>
            </a:r>
          </a:p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год 2 месяца – полисегментарная пневмония, летальный исход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68775" y="5440161"/>
            <a:ext cx="2045827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месяцев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вертикальном положении непродолжительно удерживает голову, переворачивается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01942" y="5431441"/>
            <a:ext cx="2002971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 месяцев – держит голову,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приподнять верхнюю половину туловища на локтях, начала реагировать на свет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17381" y="5431440"/>
            <a:ext cx="1726368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b"/>
            <a:r>
              <a:rPr 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месяцев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ходит, поднимается по лестнице</a:t>
            </a:r>
            <a:endParaRPr lang="ru-RU" sz="1400" b="0" i="0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04857" y="5468994"/>
            <a:ext cx="167424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месяцев – ходит сама 3-5 метров</a:t>
            </a:r>
            <a:endParaRPr lang="ru-RU" sz="1400" b="0" i="0" u="none" strike="noStrike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86166" y="5431441"/>
            <a:ext cx="2008706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месяца - 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кратковременно удерживает</a:t>
            </a:r>
            <a:r>
              <a:rPr lang="ru-RU" sz="1400" b="0" i="0" u="none" strike="noStrike" baseline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голову</a:t>
            </a:r>
            <a:r>
              <a:rPr lang="ru-RU" sz="1400" b="0" i="0" u="none" strike="noStrike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переворачивается, ползает по-пластунски, встает на четвереньки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55177" y="2134158"/>
            <a:ext cx="4319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Тиамин 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все пациенты (100-300 мг/сутки)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Диаграмма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936326"/>
              </p:ext>
            </p:extLst>
          </p:nvPr>
        </p:nvGraphicFramePr>
        <p:xfrm>
          <a:off x="134977" y="102573"/>
          <a:ext cx="8420200" cy="228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TextBox 1"/>
          <p:cNvSpPr txBox="1"/>
          <p:nvPr/>
        </p:nvSpPr>
        <p:spPr>
          <a:xfrm>
            <a:off x="1025436" y="1768018"/>
            <a:ext cx="490950" cy="216169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1,8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2466989" y="2254461"/>
            <a:ext cx="3053886" cy="23184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1"/>
          <p:cNvSpPr txBox="1"/>
          <p:nvPr/>
        </p:nvSpPr>
        <p:spPr>
          <a:xfrm>
            <a:off x="5952062" y="2012599"/>
            <a:ext cx="350520" cy="1905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1"/>
          <p:cNvSpPr txBox="1"/>
          <p:nvPr/>
        </p:nvSpPr>
        <p:spPr>
          <a:xfrm>
            <a:off x="2482732" y="1274105"/>
            <a:ext cx="520884" cy="239838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4,7</a:t>
            </a:r>
          </a:p>
          <a:p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1"/>
          <p:cNvSpPr txBox="1"/>
          <p:nvPr/>
        </p:nvSpPr>
        <p:spPr>
          <a:xfrm>
            <a:off x="98510" y="115048"/>
            <a:ext cx="898518" cy="226139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Ммоль/л</a:t>
            </a:r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975566" y="2053865"/>
            <a:ext cx="191588" cy="1079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469283" y="40867"/>
            <a:ext cx="1122361" cy="2422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058" y="61071"/>
            <a:ext cx="598707" cy="2369116"/>
          </a:xfrm>
          <a:prstGeom prst="rect">
            <a:avLst/>
          </a:prstGeom>
        </p:spPr>
      </p:pic>
      <p:sp>
        <p:nvSpPr>
          <p:cNvPr id="39" name="TextBox 1"/>
          <p:cNvSpPr txBox="1"/>
          <p:nvPr/>
        </p:nvSpPr>
        <p:spPr>
          <a:xfrm>
            <a:off x="2292377" y="1876102"/>
            <a:ext cx="516282" cy="256337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1,6</a:t>
            </a:r>
          </a:p>
          <a:p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1"/>
          <p:cNvSpPr txBox="1"/>
          <p:nvPr/>
        </p:nvSpPr>
        <p:spPr>
          <a:xfrm>
            <a:off x="3579760" y="979998"/>
            <a:ext cx="435597" cy="240693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8,9</a:t>
            </a:r>
          </a:p>
          <a:p>
            <a:endParaRPr lang="ru-RU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1"/>
          <p:cNvSpPr txBox="1"/>
          <p:nvPr/>
        </p:nvSpPr>
        <p:spPr>
          <a:xfrm>
            <a:off x="3313499" y="1801097"/>
            <a:ext cx="471899" cy="28227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1,0</a:t>
            </a:r>
          </a:p>
          <a:p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1"/>
          <p:cNvSpPr txBox="1"/>
          <p:nvPr/>
        </p:nvSpPr>
        <p:spPr>
          <a:xfrm>
            <a:off x="4423576" y="507284"/>
            <a:ext cx="492504" cy="275883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  <a:p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1"/>
          <p:cNvSpPr txBox="1"/>
          <p:nvPr/>
        </p:nvSpPr>
        <p:spPr>
          <a:xfrm>
            <a:off x="4460669" y="1768018"/>
            <a:ext cx="455411" cy="290095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1,4</a:t>
            </a:r>
          </a:p>
          <a:p>
            <a:endParaRPr lang="ru-RU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1"/>
          <p:cNvSpPr txBox="1"/>
          <p:nvPr/>
        </p:nvSpPr>
        <p:spPr>
          <a:xfrm>
            <a:off x="5858522" y="515123"/>
            <a:ext cx="401629" cy="281342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endParaRPr lang="ru-RU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1"/>
          <p:cNvSpPr txBox="1"/>
          <p:nvPr/>
        </p:nvSpPr>
        <p:spPr>
          <a:xfrm>
            <a:off x="5611177" y="1633198"/>
            <a:ext cx="423453" cy="307323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3,0</a:t>
            </a:r>
          </a:p>
          <a:p>
            <a:endParaRPr lang="ru-RU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1"/>
          <p:cNvSpPr txBox="1"/>
          <p:nvPr/>
        </p:nvSpPr>
        <p:spPr>
          <a:xfrm>
            <a:off x="6883652" y="1113761"/>
            <a:ext cx="487802" cy="274208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6,9</a:t>
            </a:r>
          </a:p>
          <a:p>
            <a:endParaRPr lang="ru-RU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1"/>
          <p:cNvSpPr txBox="1"/>
          <p:nvPr/>
        </p:nvSpPr>
        <p:spPr>
          <a:xfrm>
            <a:off x="6643275" y="1678982"/>
            <a:ext cx="439783" cy="280223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1,4</a:t>
            </a:r>
          </a:p>
          <a:p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1"/>
          <p:cNvSpPr txBox="1"/>
          <p:nvPr/>
        </p:nvSpPr>
        <p:spPr>
          <a:xfrm>
            <a:off x="7091644" y="1992708"/>
            <a:ext cx="377639" cy="2829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49" name="Овал 48"/>
          <p:cNvSpPr/>
          <p:nvPr/>
        </p:nvSpPr>
        <p:spPr>
          <a:xfrm flipH="1">
            <a:off x="1542345" y="1443024"/>
            <a:ext cx="148707" cy="141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 flipH="1">
            <a:off x="2658989" y="1533384"/>
            <a:ext cx="148707" cy="141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 flipH="1">
            <a:off x="3771476" y="1260740"/>
            <a:ext cx="148707" cy="141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 flipH="1">
            <a:off x="4923818" y="585273"/>
            <a:ext cx="148707" cy="141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 flipH="1">
            <a:off x="6047564" y="820185"/>
            <a:ext cx="148707" cy="141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 flipH="1">
            <a:off x="7146306" y="1394746"/>
            <a:ext cx="148707" cy="141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 flipH="1">
            <a:off x="2236866" y="270268"/>
            <a:ext cx="148707" cy="141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 flipH="1">
            <a:off x="1542345" y="1742004"/>
            <a:ext cx="148707" cy="14183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 flipH="1">
            <a:off x="2651164" y="1775918"/>
            <a:ext cx="148707" cy="14183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 flipH="1">
            <a:off x="3784782" y="1824229"/>
            <a:ext cx="148707" cy="14183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 flipH="1">
            <a:off x="4898783" y="1762909"/>
            <a:ext cx="148707" cy="14183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 flipH="1">
            <a:off x="6032724" y="1682033"/>
            <a:ext cx="148707" cy="14183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 flipH="1">
            <a:off x="7129113" y="1791709"/>
            <a:ext cx="148707" cy="14183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 flipH="1">
            <a:off x="4267530" y="258155"/>
            <a:ext cx="148707" cy="14183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4" name="Прямая со стрелкой 63"/>
          <p:cNvCxnSpPr>
            <a:endCxn id="56" idx="0"/>
          </p:cNvCxnSpPr>
          <p:nvPr/>
        </p:nvCxnSpPr>
        <p:spPr>
          <a:xfrm>
            <a:off x="1616698" y="1604302"/>
            <a:ext cx="0" cy="137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50" idx="4"/>
            <a:endCxn id="57" idx="0"/>
          </p:cNvCxnSpPr>
          <p:nvPr/>
        </p:nvCxnSpPr>
        <p:spPr>
          <a:xfrm flipH="1">
            <a:off x="2725517" y="1675221"/>
            <a:ext cx="7825" cy="100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endCxn id="58" idx="0"/>
          </p:cNvCxnSpPr>
          <p:nvPr/>
        </p:nvCxnSpPr>
        <p:spPr>
          <a:xfrm>
            <a:off x="3856444" y="1422025"/>
            <a:ext cx="2691" cy="402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52" idx="4"/>
            <a:endCxn id="59" idx="0"/>
          </p:cNvCxnSpPr>
          <p:nvPr/>
        </p:nvCxnSpPr>
        <p:spPr>
          <a:xfrm flipH="1">
            <a:off x="4973136" y="727110"/>
            <a:ext cx="25035" cy="1035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6115780" y="962022"/>
            <a:ext cx="0" cy="700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endCxn id="61" idx="0"/>
          </p:cNvCxnSpPr>
          <p:nvPr/>
        </p:nvCxnSpPr>
        <p:spPr>
          <a:xfrm flipH="1">
            <a:off x="7203466" y="1533384"/>
            <a:ext cx="17193" cy="258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975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255221"/>
            <a:ext cx="10515600" cy="5156873"/>
          </a:xfrm>
        </p:spPr>
        <p:txBody>
          <a:bodyPr>
            <a:normAutofit/>
          </a:bodyPr>
          <a:lstStyle/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Кетодиета является эффективным методом лечения у пациентов с ДПДГ и способствует улучшению их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неврологического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прогноза.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Наилучшие результаты достигаются при более легком фенотипе заболения и раннем начале терапии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Лучшее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самочувствие отмечается при высоком уровне кетонов крови, 4-6 ммоль/л. Целевой уровень кетонов достигается при различном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кетосоотношении </a:t>
            </a:r>
            <a:endParaRPr 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помнить про дифференциальную диагностику с ДПДГ у ребенка с неврологическими нарушениями и персистирующим лактат-ацидозом.</a:t>
            </a:r>
          </a:p>
        </p:txBody>
      </p:sp>
    </p:spTree>
    <p:extLst>
      <p:ext uri="{BB962C8B-B14F-4D97-AF65-F5344CB8AC3E}">
        <p14:creationId xmlns:p14="http://schemas.microsoft.com/office/powerpoint/2010/main" val="3868394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630</Words>
  <Application>Microsoft Office PowerPoint</Application>
  <PresentationFormat>Широкоэкранный</PresentationFormat>
  <Paragraphs>92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14</cp:revision>
  <dcterms:created xsi:type="dcterms:W3CDTF">2025-04-24T09:21:12Z</dcterms:created>
  <dcterms:modified xsi:type="dcterms:W3CDTF">2025-04-24T12:17:47Z</dcterms:modified>
</cp:coreProperties>
</file>